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arlow Medium" charset="1" panose="00000600000000000000"/>
      <p:regular r:id="rId19"/>
    </p:embeddedFont>
    <p:embeddedFont>
      <p:font typeface="Barlow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38046" y="1511052"/>
            <a:ext cx="9269909" cy="4779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2"/>
              </a:lnSpc>
            </a:pPr>
            <a:r>
              <a:rPr lang="en-US" sz="7437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El Paradigma "Divide y Vencerás": Un Enfoque Algorítmico Fundamental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8046" y="6648301"/>
            <a:ext cx="9269909" cy="208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Esta investigación explora el paradigma de resolución de problemas "Divide y Vencerás", un concepto fundamental en la ciencia de la computación. Se analizarán los principios básicos, las aplicaciones prácticas y la eficiencia de este enfoque.</a:t>
            </a:r>
          </a:p>
        </p:txBody>
      </p:sp>
      <p:sp>
        <p:nvSpPr>
          <p:cNvPr name="Freeform 9" id="9" descr="Universidad Americana (UAM) - LogosNicas.com"/>
          <p:cNvSpPr/>
          <p:nvPr/>
        </p:nvSpPr>
        <p:spPr>
          <a:xfrm flipH="false" flipV="false" rot="0">
            <a:off x="15991512" y="9478977"/>
            <a:ext cx="2296486" cy="808023"/>
          </a:xfrm>
          <a:custGeom>
            <a:avLst/>
            <a:gdLst/>
            <a:ahLst/>
            <a:cxnLst/>
            <a:rect r="r" b="b" t="t" l="l"/>
            <a:pathLst>
              <a:path h="808023" w="2296486">
                <a:moveTo>
                  <a:pt x="0" y="0"/>
                </a:moveTo>
                <a:lnTo>
                  <a:pt x="2296487" y="0"/>
                </a:lnTo>
                <a:lnTo>
                  <a:pt x="2296487" y="808023"/>
                </a:lnTo>
                <a:lnTo>
                  <a:pt x="0" y="808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8489"/>
          </a:xfrm>
          <a:custGeom>
            <a:avLst/>
            <a:gdLst/>
            <a:ahLst/>
            <a:cxnLst/>
            <a:rect r="r" b="b" t="t" l="l"/>
            <a:pathLst>
              <a:path h="10288489" w="6858000">
                <a:moveTo>
                  <a:pt x="0" y="0"/>
                </a:moveTo>
                <a:lnTo>
                  <a:pt x="6858000" y="0"/>
                </a:lnTo>
                <a:lnTo>
                  <a:pt x="6858000" y="10288489"/>
                </a:lnTo>
                <a:lnTo>
                  <a:pt x="0" y="10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" t="0" r="-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30145" y="735211"/>
            <a:ext cx="6172646" cy="80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Conclusiones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830145" y="1952030"/>
            <a:ext cx="694433" cy="694433"/>
          </a:xfrm>
          <a:custGeom>
            <a:avLst/>
            <a:gdLst/>
            <a:ahLst/>
            <a:cxnLst/>
            <a:rect r="r" b="b" t="t" l="l"/>
            <a:pathLst>
              <a:path h="694433" w="694433">
                <a:moveTo>
                  <a:pt x="0" y="0"/>
                </a:moveTo>
                <a:lnTo>
                  <a:pt x="694433" y="0"/>
                </a:lnTo>
                <a:lnTo>
                  <a:pt x="694433" y="694432"/>
                </a:lnTo>
                <a:lnTo>
                  <a:pt x="0" y="6944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30145" y="2895600"/>
            <a:ext cx="3373190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Eficiencia y Recursividad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30145" y="3390751"/>
            <a:ext cx="9485710" cy="52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"Divide y Vencerás" es un enfoque potente para resolver problemas complejos.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830145" y="4754016"/>
            <a:ext cx="694433" cy="694432"/>
          </a:xfrm>
          <a:custGeom>
            <a:avLst/>
            <a:gdLst/>
            <a:ahLst/>
            <a:cxnLst/>
            <a:rect r="r" b="b" t="t" l="l"/>
            <a:pathLst>
              <a:path h="694432" w="694433">
                <a:moveTo>
                  <a:pt x="0" y="0"/>
                </a:moveTo>
                <a:lnTo>
                  <a:pt x="694433" y="0"/>
                </a:lnTo>
                <a:lnTo>
                  <a:pt x="694433" y="694433"/>
                </a:lnTo>
                <a:lnTo>
                  <a:pt x="0" y="694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30145" y="5697587"/>
            <a:ext cx="3086249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Aplicaciones Diversas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30145" y="6192739"/>
            <a:ext cx="9485710" cy="52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El paradigma se aplica en diversos campos de la computación.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830145" y="7556004"/>
            <a:ext cx="694433" cy="694432"/>
          </a:xfrm>
          <a:custGeom>
            <a:avLst/>
            <a:gdLst/>
            <a:ahLst/>
            <a:cxnLst/>
            <a:rect r="r" b="b" t="t" l="l"/>
            <a:pathLst>
              <a:path h="694432" w="694433">
                <a:moveTo>
                  <a:pt x="0" y="0"/>
                </a:moveTo>
                <a:lnTo>
                  <a:pt x="694433" y="0"/>
                </a:lnTo>
                <a:lnTo>
                  <a:pt x="694433" y="694432"/>
                </a:lnTo>
                <a:lnTo>
                  <a:pt x="0" y="694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30145" y="8499574"/>
            <a:ext cx="3086249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Investigación Continua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30145" y="8994725"/>
            <a:ext cx="9485710" cy="52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Es necesario investigar nuevas aplicaciones y optimizaciones.</a:t>
            </a:r>
          </a:p>
        </p:txBody>
      </p:sp>
      <p:sp>
        <p:nvSpPr>
          <p:cNvPr name="Freeform 17" id="17" descr="Universidad Americana (UAM) - LogosNicas.com"/>
          <p:cNvSpPr/>
          <p:nvPr/>
        </p:nvSpPr>
        <p:spPr>
          <a:xfrm flipH="false" flipV="false" rot="0">
            <a:off x="15991512" y="9478977"/>
            <a:ext cx="2296486" cy="808023"/>
          </a:xfrm>
          <a:custGeom>
            <a:avLst/>
            <a:gdLst/>
            <a:ahLst/>
            <a:cxnLst/>
            <a:rect r="r" b="b" t="t" l="l"/>
            <a:pathLst>
              <a:path h="808023" w="2296486">
                <a:moveTo>
                  <a:pt x="0" y="0"/>
                </a:moveTo>
                <a:lnTo>
                  <a:pt x="2296487" y="0"/>
                </a:lnTo>
                <a:lnTo>
                  <a:pt x="2296487" y="808023"/>
                </a:lnTo>
                <a:lnTo>
                  <a:pt x="0" y="8080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38046" y="1214140"/>
            <a:ext cx="685800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Principios Básicos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28521" y="2909888"/>
            <a:ext cx="713334" cy="713334"/>
            <a:chOff x="0" y="0"/>
            <a:chExt cx="951112" cy="9511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212782" y="3117949"/>
            <a:ext cx="144810" cy="35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40850" y="2900362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Dividir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0850" y="3428405"/>
            <a:ext cx="8267105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El problema original se descompone en subproblemas más pequeños del mismo tipo.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928521" y="5166866"/>
            <a:ext cx="713334" cy="713334"/>
            <a:chOff x="0" y="0"/>
            <a:chExt cx="951112" cy="951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173194" y="5374927"/>
            <a:ext cx="223838" cy="35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40850" y="5157341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Conquistar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0850" y="5685384"/>
            <a:ext cx="8267105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Los subproblemas se resuelven recursivamente hasta llegar a casos base.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28521" y="7423845"/>
            <a:ext cx="713334" cy="713334"/>
            <a:chOff x="0" y="0"/>
            <a:chExt cx="951112" cy="9511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177361" y="7631906"/>
            <a:ext cx="215653" cy="35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40850" y="7414320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Combinar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40850" y="7942361"/>
            <a:ext cx="8267105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Las soluciones de los subproblemas se combinan para obtener la solución final.</a:t>
            </a:r>
          </a:p>
        </p:txBody>
      </p:sp>
      <p:sp>
        <p:nvSpPr>
          <p:cNvPr name="Freeform 26" id="26" descr="Universidad Americana (UAM) - LogosNicas.com"/>
          <p:cNvSpPr/>
          <p:nvPr/>
        </p:nvSpPr>
        <p:spPr>
          <a:xfrm flipH="false" flipV="false" rot="0">
            <a:off x="15991512" y="9478977"/>
            <a:ext cx="2296486" cy="808023"/>
          </a:xfrm>
          <a:custGeom>
            <a:avLst/>
            <a:gdLst/>
            <a:ahLst/>
            <a:cxnLst/>
            <a:rect r="r" b="b" t="t" l="l"/>
            <a:pathLst>
              <a:path h="808023" w="2296486">
                <a:moveTo>
                  <a:pt x="0" y="0"/>
                </a:moveTo>
                <a:lnTo>
                  <a:pt x="2296487" y="0"/>
                </a:lnTo>
                <a:lnTo>
                  <a:pt x="2296487" y="808023"/>
                </a:lnTo>
                <a:lnTo>
                  <a:pt x="0" y="808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51695" y="3042940"/>
            <a:ext cx="6858000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Ejemplos Clásicos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1695" y="4690616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Quicksort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1695" y="5342036"/>
            <a:ext cx="4492377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Ordena una lista mediante particiones y ordenación recursiva de sublistas.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06369" y="4690616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Mergesort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06369" y="5342036"/>
            <a:ext cx="4492378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Ordena una lista dividiéndola, ordenando recursivamente las mitades y fusionando las listas.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61044" y="4690616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Búsqueda Binaria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61044" y="5342036"/>
            <a:ext cx="4492378" cy="158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Busca un elemento en una lista ordenada dividiendo la lista por la mitad en cada iteración.</a:t>
            </a:r>
          </a:p>
        </p:txBody>
      </p:sp>
      <p:sp>
        <p:nvSpPr>
          <p:cNvPr name="Freeform 13" id="13" descr="Universidad Americana (UAM) - LogosNicas.com"/>
          <p:cNvSpPr/>
          <p:nvPr/>
        </p:nvSpPr>
        <p:spPr>
          <a:xfrm flipH="false" flipV="false" rot="0">
            <a:off x="15991512" y="9478977"/>
            <a:ext cx="2296486" cy="808023"/>
          </a:xfrm>
          <a:custGeom>
            <a:avLst/>
            <a:gdLst/>
            <a:ahLst/>
            <a:cxnLst/>
            <a:rect r="r" b="b" t="t" l="l"/>
            <a:pathLst>
              <a:path h="808023" w="2296486">
                <a:moveTo>
                  <a:pt x="0" y="0"/>
                </a:moveTo>
                <a:lnTo>
                  <a:pt x="2296487" y="0"/>
                </a:lnTo>
                <a:lnTo>
                  <a:pt x="2296487" y="808023"/>
                </a:lnTo>
                <a:lnTo>
                  <a:pt x="0" y="808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0046" y="1737569"/>
            <a:ext cx="9269909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Complejidad de Tiempo y Espacio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70521" y="3943499"/>
            <a:ext cx="9288959" cy="4577358"/>
            <a:chOff x="0" y="0"/>
            <a:chExt cx="12385278" cy="61031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85294" cy="6103112"/>
            </a:xfrm>
            <a:custGeom>
              <a:avLst/>
              <a:gdLst/>
              <a:ahLst/>
              <a:cxnLst/>
              <a:rect r="r" b="b" t="t" l="l"/>
              <a:pathLst>
                <a:path h="6103112" w="12385294">
                  <a:moveTo>
                    <a:pt x="0" y="185547"/>
                  </a:moveTo>
                  <a:cubicBezTo>
                    <a:pt x="0" y="83058"/>
                    <a:pt x="83312" y="0"/>
                    <a:pt x="185928" y="0"/>
                  </a:cubicBezTo>
                  <a:lnTo>
                    <a:pt x="12199366" y="0"/>
                  </a:lnTo>
                  <a:lnTo>
                    <a:pt x="12199366" y="12700"/>
                  </a:lnTo>
                  <a:lnTo>
                    <a:pt x="12199366" y="0"/>
                  </a:lnTo>
                  <a:cubicBezTo>
                    <a:pt x="12301982" y="0"/>
                    <a:pt x="12385294" y="83058"/>
                    <a:pt x="12385294" y="185547"/>
                  </a:cubicBezTo>
                  <a:lnTo>
                    <a:pt x="12372594" y="185547"/>
                  </a:lnTo>
                  <a:lnTo>
                    <a:pt x="12385294" y="185547"/>
                  </a:lnTo>
                  <a:lnTo>
                    <a:pt x="12385294" y="5917565"/>
                  </a:lnTo>
                  <a:lnTo>
                    <a:pt x="12372594" y="5917565"/>
                  </a:lnTo>
                  <a:lnTo>
                    <a:pt x="12385294" y="5917565"/>
                  </a:lnTo>
                  <a:cubicBezTo>
                    <a:pt x="12385294" y="6020054"/>
                    <a:pt x="12301982" y="6103112"/>
                    <a:pt x="12199366" y="6103112"/>
                  </a:cubicBezTo>
                  <a:lnTo>
                    <a:pt x="12199366" y="6090412"/>
                  </a:lnTo>
                  <a:lnTo>
                    <a:pt x="12199366" y="6103112"/>
                  </a:lnTo>
                  <a:lnTo>
                    <a:pt x="185928" y="6103112"/>
                  </a:lnTo>
                  <a:lnTo>
                    <a:pt x="185928" y="6090412"/>
                  </a:lnTo>
                  <a:lnTo>
                    <a:pt x="185928" y="6103112"/>
                  </a:lnTo>
                  <a:cubicBezTo>
                    <a:pt x="83312" y="6103112"/>
                    <a:pt x="0" y="6020054"/>
                    <a:pt x="0" y="5917565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5917565"/>
                  </a:lnTo>
                  <a:lnTo>
                    <a:pt x="12700" y="5917565"/>
                  </a:lnTo>
                  <a:lnTo>
                    <a:pt x="25400" y="5917565"/>
                  </a:lnTo>
                  <a:cubicBezTo>
                    <a:pt x="25400" y="6005957"/>
                    <a:pt x="97282" y="6077712"/>
                    <a:pt x="185928" y="6077712"/>
                  </a:cubicBezTo>
                  <a:lnTo>
                    <a:pt x="12199366" y="6077712"/>
                  </a:lnTo>
                  <a:cubicBezTo>
                    <a:pt x="12288012" y="6077712"/>
                    <a:pt x="12359894" y="6005957"/>
                    <a:pt x="12359894" y="5917565"/>
                  </a:cubicBezTo>
                  <a:lnTo>
                    <a:pt x="12359894" y="185547"/>
                  </a:lnTo>
                  <a:cubicBezTo>
                    <a:pt x="12359894" y="97155"/>
                    <a:pt x="12288012" y="25400"/>
                    <a:pt x="12199366" y="25400"/>
                  </a:cubicBezTo>
                  <a:lnTo>
                    <a:pt x="185928" y="25400"/>
                  </a:lnTo>
                  <a:lnTo>
                    <a:pt x="185928" y="12700"/>
                  </a:lnTo>
                  <a:lnTo>
                    <a:pt x="185928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99096" y="3972074"/>
            <a:ext cx="9230766" cy="1376957"/>
            <a:chOff x="0" y="0"/>
            <a:chExt cx="12307688" cy="18359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07697" cy="1835912"/>
            </a:xfrm>
            <a:custGeom>
              <a:avLst/>
              <a:gdLst/>
              <a:ahLst/>
              <a:cxnLst/>
              <a:rect r="r" b="b" t="t" l="l"/>
              <a:pathLst>
                <a:path h="1835912" w="12307697">
                  <a:moveTo>
                    <a:pt x="0" y="0"/>
                  </a:moveTo>
                  <a:lnTo>
                    <a:pt x="12307697" y="0"/>
                  </a:lnTo>
                  <a:lnTo>
                    <a:pt x="12307697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08659" y="4061966"/>
            <a:ext cx="2454771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Algoritmo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89996" y="4061966"/>
            <a:ext cx="24500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Complejidad de Tiempo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6571" y="4061966"/>
            <a:ext cx="2454771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Complejidad de Espacio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99096" y="5349031"/>
            <a:ext cx="9230766" cy="1376958"/>
            <a:chOff x="0" y="0"/>
            <a:chExt cx="12307688" cy="18359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07697" cy="1835912"/>
            </a:xfrm>
            <a:custGeom>
              <a:avLst/>
              <a:gdLst/>
              <a:ahLst/>
              <a:cxnLst/>
              <a:rect r="r" b="b" t="t" l="l"/>
              <a:pathLst>
                <a:path h="1835912" w="12307697">
                  <a:moveTo>
                    <a:pt x="0" y="0"/>
                  </a:moveTo>
                  <a:lnTo>
                    <a:pt x="12307697" y="0"/>
                  </a:lnTo>
                  <a:lnTo>
                    <a:pt x="12307697" y="1835912"/>
                  </a:lnTo>
                  <a:lnTo>
                    <a:pt x="0" y="1835912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408659" y="5438924"/>
            <a:ext cx="2454771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Quicksort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89996" y="5438924"/>
            <a:ext cx="2450009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O(n log n) (promedio)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66571" y="5438924"/>
            <a:ext cx="2454771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O(log n) (recursivo)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99096" y="6725990"/>
            <a:ext cx="9230766" cy="883146"/>
            <a:chOff x="0" y="0"/>
            <a:chExt cx="12307688" cy="11775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307697" cy="1177544"/>
            </a:xfrm>
            <a:custGeom>
              <a:avLst/>
              <a:gdLst/>
              <a:ahLst/>
              <a:cxnLst/>
              <a:rect r="r" b="b" t="t" l="l"/>
              <a:pathLst>
                <a:path h="1177544" w="12307697">
                  <a:moveTo>
                    <a:pt x="0" y="0"/>
                  </a:moveTo>
                  <a:lnTo>
                    <a:pt x="12307697" y="0"/>
                  </a:lnTo>
                  <a:lnTo>
                    <a:pt x="12307697" y="1177544"/>
                  </a:lnTo>
                  <a:lnTo>
                    <a:pt x="0" y="1177544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408659" y="6815881"/>
            <a:ext cx="2454771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Mergesort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89996" y="6815881"/>
            <a:ext cx="24500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O(n log n)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66571" y="6815881"/>
            <a:ext cx="2454771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O(n) (auxiliar)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99096" y="7609135"/>
            <a:ext cx="9230766" cy="883146"/>
            <a:chOff x="0" y="0"/>
            <a:chExt cx="12307688" cy="117752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307697" cy="1177544"/>
            </a:xfrm>
            <a:custGeom>
              <a:avLst/>
              <a:gdLst/>
              <a:ahLst/>
              <a:cxnLst/>
              <a:rect r="r" b="b" t="t" l="l"/>
              <a:pathLst>
                <a:path h="1177544" w="12307697">
                  <a:moveTo>
                    <a:pt x="0" y="0"/>
                  </a:moveTo>
                  <a:lnTo>
                    <a:pt x="12307697" y="0"/>
                  </a:lnTo>
                  <a:lnTo>
                    <a:pt x="12307697" y="1177544"/>
                  </a:lnTo>
                  <a:lnTo>
                    <a:pt x="0" y="1177544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408659" y="7699027"/>
            <a:ext cx="2454771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Búsqueda Binaria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89996" y="7699027"/>
            <a:ext cx="2450009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O(log n)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66571" y="7699027"/>
            <a:ext cx="2454771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O(1)</a:t>
            </a:r>
          </a:p>
        </p:txBody>
      </p:sp>
      <p:sp>
        <p:nvSpPr>
          <p:cNvPr name="Freeform 30" id="30" descr="Universidad Americana (UAM) - LogosNicas.com"/>
          <p:cNvSpPr/>
          <p:nvPr/>
        </p:nvSpPr>
        <p:spPr>
          <a:xfrm flipH="false" flipV="false" rot="0">
            <a:off x="15991512" y="9478977"/>
            <a:ext cx="2296486" cy="808023"/>
          </a:xfrm>
          <a:custGeom>
            <a:avLst/>
            <a:gdLst/>
            <a:ahLst/>
            <a:cxnLst/>
            <a:rect r="r" b="b" t="t" l="l"/>
            <a:pathLst>
              <a:path h="808023" w="2296486">
                <a:moveTo>
                  <a:pt x="0" y="0"/>
                </a:moveTo>
                <a:lnTo>
                  <a:pt x="2296487" y="0"/>
                </a:lnTo>
                <a:lnTo>
                  <a:pt x="2296487" y="808023"/>
                </a:lnTo>
                <a:lnTo>
                  <a:pt x="0" y="808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0046" y="1605855"/>
            <a:ext cx="9269909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Casos Promedio y Peores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70521" y="3811786"/>
            <a:ext cx="9288959" cy="2275582"/>
            <a:chOff x="0" y="0"/>
            <a:chExt cx="12385278" cy="30341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2359767" cy="3008757"/>
            </a:xfrm>
            <a:custGeom>
              <a:avLst/>
              <a:gdLst/>
              <a:ahLst/>
              <a:cxnLst/>
              <a:rect r="r" b="b" t="t" l="l"/>
              <a:pathLst>
                <a:path h="3008757" w="12359767">
                  <a:moveTo>
                    <a:pt x="0" y="172847"/>
                  </a:moveTo>
                  <a:cubicBezTo>
                    <a:pt x="0" y="77343"/>
                    <a:pt x="77851" y="0"/>
                    <a:pt x="173863" y="0"/>
                  </a:cubicBezTo>
                  <a:lnTo>
                    <a:pt x="12185904" y="0"/>
                  </a:lnTo>
                  <a:cubicBezTo>
                    <a:pt x="12281916" y="0"/>
                    <a:pt x="12359767" y="77343"/>
                    <a:pt x="12359767" y="172847"/>
                  </a:cubicBezTo>
                  <a:lnTo>
                    <a:pt x="12359767" y="2835910"/>
                  </a:lnTo>
                  <a:cubicBezTo>
                    <a:pt x="12359767" y="2931414"/>
                    <a:pt x="12281916" y="3008757"/>
                    <a:pt x="12185904" y="3008757"/>
                  </a:cubicBezTo>
                  <a:lnTo>
                    <a:pt x="173863" y="3008757"/>
                  </a:lnTo>
                  <a:cubicBezTo>
                    <a:pt x="77851" y="3008757"/>
                    <a:pt x="0" y="2931287"/>
                    <a:pt x="0" y="2835910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85167" cy="3034157"/>
            </a:xfrm>
            <a:custGeom>
              <a:avLst/>
              <a:gdLst/>
              <a:ahLst/>
              <a:cxnLst/>
              <a:rect r="r" b="b" t="t" l="l"/>
              <a:pathLst>
                <a:path h="3034157" w="12385167">
                  <a:moveTo>
                    <a:pt x="0" y="185547"/>
                  </a:moveTo>
                  <a:cubicBezTo>
                    <a:pt x="0" y="82931"/>
                    <a:pt x="83693" y="0"/>
                    <a:pt x="186563" y="0"/>
                  </a:cubicBezTo>
                  <a:lnTo>
                    <a:pt x="12198604" y="0"/>
                  </a:lnTo>
                  <a:lnTo>
                    <a:pt x="12198604" y="12700"/>
                  </a:lnTo>
                  <a:lnTo>
                    <a:pt x="12198604" y="0"/>
                  </a:lnTo>
                  <a:cubicBezTo>
                    <a:pt x="12301601" y="0"/>
                    <a:pt x="12385167" y="82931"/>
                    <a:pt x="12385167" y="185547"/>
                  </a:cubicBezTo>
                  <a:lnTo>
                    <a:pt x="12372467" y="185547"/>
                  </a:lnTo>
                  <a:lnTo>
                    <a:pt x="12385167" y="185547"/>
                  </a:lnTo>
                  <a:lnTo>
                    <a:pt x="12385167" y="2848610"/>
                  </a:lnTo>
                  <a:lnTo>
                    <a:pt x="12372467" y="2848610"/>
                  </a:lnTo>
                  <a:lnTo>
                    <a:pt x="12385167" y="2848610"/>
                  </a:lnTo>
                  <a:cubicBezTo>
                    <a:pt x="12385167" y="2951099"/>
                    <a:pt x="12301474" y="3034157"/>
                    <a:pt x="12198604" y="3034157"/>
                  </a:cubicBezTo>
                  <a:lnTo>
                    <a:pt x="12198604" y="3021457"/>
                  </a:lnTo>
                  <a:lnTo>
                    <a:pt x="12198604" y="3034157"/>
                  </a:lnTo>
                  <a:lnTo>
                    <a:pt x="186563" y="3034157"/>
                  </a:lnTo>
                  <a:lnTo>
                    <a:pt x="186563" y="3021457"/>
                  </a:lnTo>
                  <a:lnTo>
                    <a:pt x="186563" y="3034157"/>
                  </a:lnTo>
                  <a:cubicBezTo>
                    <a:pt x="83693" y="3034157"/>
                    <a:pt x="0" y="2951099"/>
                    <a:pt x="0" y="2848610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848610"/>
                  </a:lnTo>
                  <a:lnTo>
                    <a:pt x="12700" y="2848610"/>
                  </a:lnTo>
                  <a:lnTo>
                    <a:pt x="25400" y="2848610"/>
                  </a:lnTo>
                  <a:cubicBezTo>
                    <a:pt x="25400" y="2937002"/>
                    <a:pt x="97536" y="3008757"/>
                    <a:pt x="186563" y="3008757"/>
                  </a:cubicBezTo>
                  <a:lnTo>
                    <a:pt x="12198604" y="3008757"/>
                  </a:lnTo>
                  <a:cubicBezTo>
                    <a:pt x="12287758" y="3008757"/>
                    <a:pt x="12359767" y="2937002"/>
                    <a:pt x="12359767" y="2848610"/>
                  </a:cubicBezTo>
                  <a:lnTo>
                    <a:pt x="12359767" y="185547"/>
                  </a:lnTo>
                  <a:cubicBezTo>
                    <a:pt x="12359894" y="97155"/>
                    <a:pt x="12287758" y="25400"/>
                    <a:pt x="12198604" y="25400"/>
                  </a:cubicBezTo>
                  <a:lnTo>
                    <a:pt x="186563" y="25400"/>
                  </a:lnTo>
                  <a:lnTo>
                    <a:pt x="186563" y="12700"/>
                  </a:lnTo>
                  <a:lnTo>
                    <a:pt x="186563" y="25400"/>
                  </a:lnTo>
                  <a:cubicBezTo>
                    <a:pt x="97536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07616" y="4129831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Casos Promedio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7616" y="4657874"/>
            <a:ext cx="8614768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Se refiere al rendimiento del algoritmo en un conjunto típico de entradas.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70521" y="6376987"/>
            <a:ext cx="9288959" cy="2275582"/>
            <a:chOff x="0" y="0"/>
            <a:chExt cx="12385278" cy="30341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12359767" cy="3008757"/>
            </a:xfrm>
            <a:custGeom>
              <a:avLst/>
              <a:gdLst/>
              <a:ahLst/>
              <a:cxnLst/>
              <a:rect r="r" b="b" t="t" l="l"/>
              <a:pathLst>
                <a:path h="3008757" w="12359767">
                  <a:moveTo>
                    <a:pt x="0" y="172847"/>
                  </a:moveTo>
                  <a:cubicBezTo>
                    <a:pt x="0" y="77343"/>
                    <a:pt x="77851" y="0"/>
                    <a:pt x="173863" y="0"/>
                  </a:cubicBezTo>
                  <a:lnTo>
                    <a:pt x="12185904" y="0"/>
                  </a:lnTo>
                  <a:cubicBezTo>
                    <a:pt x="12281916" y="0"/>
                    <a:pt x="12359767" y="77343"/>
                    <a:pt x="12359767" y="172847"/>
                  </a:cubicBezTo>
                  <a:lnTo>
                    <a:pt x="12359767" y="2835910"/>
                  </a:lnTo>
                  <a:cubicBezTo>
                    <a:pt x="12359767" y="2931414"/>
                    <a:pt x="12281916" y="3008757"/>
                    <a:pt x="12185904" y="3008757"/>
                  </a:cubicBezTo>
                  <a:lnTo>
                    <a:pt x="173863" y="3008757"/>
                  </a:lnTo>
                  <a:cubicBezTo>
                    <a:pt x="77851" y="3008757"/>
                    <a:pt x="0" y="2931287"/>
                    <a:pt x="0" y="2835910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85167" cy="3034157"/>
            </a:xfrm>
            <a:custGeom>
              <a:avLst/>
              <a:gdLst/>
              <a:ahLst/>
              <a:cxnLst/>
              <a:rect r="r" b="b" t="t" l="l"/>
              <a:pathLst>
                <a:path h="3034157" w="12385167">
                  <a:moveTo>
                    <a:pt x="0" y="185547"/>
                  </a:moveTo>
                  <a:cubicBezTo>
                    <a:pt x="0" y="82931"/>
                    <a:pt x="83693" y="0"/>
                    <a:pt x="186563" y="0"/>
                  </a:cubicBezTo>
                  <a:lnTo>
                    <a:pt x="12198604" y="0"/>
                  </a:lnTo>
                  <a:lnTo>
                    <a:pt x="12198604" y="12700"/>
                  </a:lnTo>
                  <a:lnTo>
                    <a:pt x="12198604" y="0"/>
                  </a:lnTo>
                  <a:cubicBezTo>
                    <a:pt x="12301601" y="0"/>
                    <a:pt x="12385167" y="82931"/>
                    <a:pt x="12385167" y="185547"/>
                  </a:cubicBezTo>
                  <a:lnTo>
                    <a:pt x="12372467" y="185547"/>
                  </a:lnTo>
                  <a:lnTo>
                    <a:pt x="12385167" y="185547"/>
                  </a:lnTo>
                  <a:lnTo>
                    <a:pt x="12385167" y="2848610"/>
                  </a:lnTo>
                  <a:lnTo>
                    <a:pt x="12372467" y="2848610"/>
                  </a:lnTo>
                  <a:lnTo>
                    <a:pt x="12385167" y="2848610"/>
                  </a:lnTo>
                  <a:cubicBezTo>
                    <a:pt x="12385167" y="2951099"/>
                    <a:pt x="12301474" y="3034157"/>
                    <a:pt x="12198604" y="3034157"/>
                  </a:cubicBezTo>
                  <a:lnTo>
                    <a:pt x="12198604" y="3021457"/>
                  </a:lnTo>
                  <a:lnTo>
                    <a:pt x="12198604" y="3034157"/>
                  </a:lnTo>
                  <a:lnTo>
                    <a:pt x="186563" y="3034157"/>
                  </a:lnTo>
                  <a:lnTo>
                    <a:pt x="186563" y="3021457"/>
                  </a:lnTo>
                  <a:lnTo>
                    <a:pt x="186563" y="3034157"/>
                  </a:lnTo>
                  <a:cubicBezTo>
                    <a:pt x="83693" y="3034157"/>
                    <a:pt x="0" y="2951099"/>
                    <a:pt x="0" y="2848610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848610"/>
                  </a:lnTo>
                  <a:lnTo>
                    <a:pt x="12700" y="2848610"/>
                  </a:lnTo>
                  <a:lnTo>
                    <a:pt x="25400" y="2848610"/>
                  </a:lnTo>
                  <a:cubicBezTo>
                    <a:pt x="25400" y="2937002"/>
                    <a:pt x="97536" y="3008757"/>
                    <a:pt x="186563" y="3008757"/>
                  </a:cubicBezTo>
                  <a:lnTo>
                    <a:pt x="12198604" y="3008757"/>
                  </a:lnTo>
                  <a:cubicBezTo>
                    <a:pt x="12287758" y="3008757"/>
                    <a:pt x="12359767" y="2937002"/>
                    <a:pt x="12359767" y="2848610"/>
                  </a:cubicBezTo>
                  <a:lnTo>
                    <a:pt x="12359767" y="185547"/>
                  </a:lnTo>
                  <a:cubicBezTo>
                    <a:pt x="12359894" y="97155"/>
                    <a:pt x="12287758" y="25400"/>
                    <a:pt x="12198604" y="25400"/>
                  </a:cubicBezTo>
                  <a:lnTo>
                    <a:pt x="186563" y="25400"/>
                  </a:lnTo>
                  <a:lnTo>
                    <a:pt x="186563" y="12700"/>
                  </a:lnTo>
                  <a:lnTo>
                    <a:pt x="186563" y="25400"/>
                  </a:lnTo>
                  <a:cubicBezTo>
                    <a:pt x="97536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07616" y="6694885"/>
            <a:ext cx="359806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Casos Peores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7616" y="7222926"/>
            <a:ext cx="8614768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Representa el rendimiento del algoritmo en la entrada más desafiante.</a:t>
            </a:r>
          </a:p>
        </p:txBody>
      </p:sp>
      <p:sp>
        <p:nvSpPr>
          <p:cNvPr name="Freeform 18" id="18" descr="Universidad Americana (UAM) - LogosNicas.com"/>
          <p:cNvSpPr/>
          <p:nvPr/>
        </p:nvSpPr>
        <p:spPr>
          <a:xfrm flipH="false" flipV="false" rot="0">
            <a:off x="15991512" y="9478977"/>
            <a:ext cx="2296486" cy="808023"/>
          </a:xfrm>
          <a:custGeom>
            <a:avLst/>
            <a:gdLst/>
            <a:ahLst/>
            <a:cxnLst/>
            <a:rect r="r" b="b" t="t" l="l"/>
            <a:pathLst>
              <a:path h="808023" w="2296486">
                <a:moveTo>
                  <a:pt x="0" y="0"/>
                </a:moveTo>
                <a:lnTo>
                  <a:pt x="2296487" y="0"/>
                </a:lnTo>
                <a:lnTo>
                  <a:pt x="2296487" y="808023"/>
                </a:lnTo>
                <a:lnTo>
                  <a:pt x="0" y="808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38046" y="1279326"/>
            <a:ext cx="9269909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Aplicación Práctica: Selección de Problemas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28521" y="3832324"/>
            <a:ext cx="713334" cy="713334"/>
            <a:chOff x="0" y="0"/>
            <a:chExt cx="951112" cy="9511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212782" y="4040386"/>
            <a:ext cx="144810" cy="35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40850" y="3822799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Ordenación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0850" y="4350841"/>
            <a:ext cx="8267105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Ordenar listas de datos en orden ascendente o descendente.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928521" y="5595491"/>
            <a:ext cx="713334" cy="713334"/>
            <a:chOff x="0" y="0"/>
            <a:chExt cx="951112" cy="951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173194" y="5803552"/>
            <a:ext cx="223838" cy="35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40850" y="5585966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Búsqueda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40850" y="6114009"/>
            <a:ext cx="8267105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Encontrar un elemento específico dentro de una estructura de datos.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28521" y="7852470"/>
            <a:ext cx="713334" cy="713334"/>
            <a:chOff x="0" y="0"/>
            <a:chExt cx="951112" cy="9511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177361" y="8060531"/>
            <a:ext cx="215653" cy="35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40850" y="7842945"/>
            <a:ext cx="387935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Multiplicación de Matrices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40850" y="8370986"/>
            <a:ext cx="8267105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Multiplicar matrices de manera eficiente.</a:t>
            </a:r>
          </a:p>
        </p:txBody>
      </p:sp>
      <p:sp>
        <p:nvSpPr>
          <p:cNvPr name="Freeform 26" id="26" descr="Universidad Americana (UAM) - LogosNicas.com"/>
          <p:cNvSpPr/>
          <p:nvPr/>
        </p:nvSpPr>
        <p:spPr>
          <a:xfrm flipH="false" flipV="false" rot="0">
            <a:off x="15991512" y="9478977"/>
            <a:ext cx="2296486" cy="808023"/>
          </a:xfrm>
          <a:custGeom>
            <a:avLst/>
            <a:gdLst/>
            <a:ahLst/>
            <a:cxnLst/>
            <a:rect r="r" b="b" t="t" l="l"/>
            <a:pathLst>
              <a:path h="808023" w="2296486">
                <a:moveTo>
                  <a:pt x="0" y="0"/>
                </a:moveTo>
                <a:lnTo>
                  <a:pt x="2296487" y="0"/>
                </a:lnTo>
                <a:lnTo>
                  <a:pt x="2296487" y="808023"/>
                </a:lnTo>
                <a:lnTo>
                  <a:pt x="0" y="808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79841" y="791616"/>
            <a:ext cx="9010947" cy="760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562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Implementación y Experimentación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160544" y="1946821"/>
            <a:ext cx="28575" cy="7519839"/>
            <a:chOff x="0" y="0"/>
            <a:chExt cx="38100" cy="100264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10026396"/>
            </a:xfrm>
            <a:custGeom>
              <a:avLst/>
              <a:gdLst/>
              <a:ahLst/>
              <a:cxnLst/>
              <a:rect r="r" b="b" t="t" l="l"/>
              <a:pathLst>
                <a:path h="10026396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007346"/>
                  </a:lnTo>
                  <a:cubicBezTo>
                    <a:pt x="38100" y="10017887"/>
                    <a:pt x="29591" y="10026396"/>
                    <a:pt x="19050" y="10026396"/>
                  </a:cubicBezTo>
                  <a:cubicBezTo>
                    <a:pt x="8509" y="10026396"/>
                    <a:pt x="0" y="10017887"/>
                    <a:pt x="0" y="10007346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442572" y="2525166"/>
            <a:ext cx="921841" cy="28575"/>
            <a:chOff x="0" y="0"/>
            <a:chExt cx="1229122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9106" cy="38100"/>
            </a:xfrm>
            <a:custGeom>
              <a:avLst/>
              <a:gdLst/>
              <a:ahLst/>
              <a:cxnLst/>
              <a:rect r="r" b="b" t="t" l="l"/>
              <a:pathLst>
                <a:path h="38100" w="122910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056" y="0"/>
                  </a:lnTo>
                  <a:cubicBezTo>
                    <a:pt x="1220597" y="0"/>
                    <a:pt x="1229106" y="8509"/>
                    <a:pt x="1229106" y="19050"/>
                  </a:cubicBezTo>
                  <a:cubicBezTo>
                    <a:pt x="1229106" y="29591"/>
                    <a:pt x="1220597" y="38100"/>
                    <a:pt x="121005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873752" y="2238375"/>
            <a:ext cx="602159" cy="602159"/>
            <a:chOff x="0" y="0"/>
            <a:chExt cx="802878" cy="8028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790067" cy="790194"/>
            </a:xfrm>
            <a:custGeom>
              <a:avLst/>
              <a:gdLst/>
              <a:ahLst/>
              <a:cxnLst/>
              <a:rect r="r" b="b" t="t" l="l"/>
              <a:pathLst>
                <a:path h="790194" w="790067">
                  <a:moveTo>
                    <a:pt x="0" y="147447"/>
                  </a:moveTo>
                  <a:cubicBezTo>
                    <a:pt x="0" y="66040"/>
                    <a:pt x="66040" y="0"/>
                    <a:pt x="147447" y="0"/>
                  </a:cubicBezTo>
                  <a:lnTo>
                    <a:pt x="642620" y="0"/>
                  </a:lnTo>
                  <a:cubicBezTo>
                    <a:pt x="724027" y="0"/>
                    <a:pt x="790067" y="66040"/>
                    <a:pt x="790067" y="147447"/>
                  </a:cubicBezTo>
                  <a:lnTo>
                    <a:pt x="790067" y="642620"/>
                  </a:lnTo>
                  <a:cubicBezTo>
                    <a:pt x="790067" y="724027"/>
                    <a:pt x="724027" y="790067"/>
                    <a:pt x="642620" y="790067"/>
                  </a:cubicBezTo>
                  <a:lnTo>
                    <a:pt x="147447" y="790067"/>
                  </a:lnTo>
                  <a:cubicBezTo>
                    <a:pt x="66040" y="790194"/>
                    <a:pt x="0" y="724154"/>
                    <a:pt x="0" y="642620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2767" cy="802894"/>
            </a:xfrm>
            <a:custGeom>
              <a:avLst/>
              <a:gdLst/>
              <a:ahLst/>
              <a:cxnLst/>
              <a:rect r="r" b="b" t="t" l="l"/>
              <a:pathLst>
                <a:path h="802894" w="802767">
                  <a:moveTo>
                    <a:pt x="0" y="153797"/>
                  </a:moveTo>
                  <a:cubicBezTo>
                    <a:pt x="0" y="68834"/>
                    <a:pt x="68834" y="0"/>
                    <a:pt x="153797" y="0"/>
                  </a:cubicBezTo>
                  <a:lnTo>
                    <a:pt x="648970" y="0"/>
                  </a:lnTo>
                  <a:lnTo>
                    <a:pt x="648970" y="6350"/>
                  </a:lnTo>
                  <a:lnTo>
                    <a:pt x="648970" y="0"/>
                  </a:lnTo>
                  <a:cubicBezTo>
                    <a:pt x="733933" y="0"/>
                    <a:pt x="802767" y="68834"/>
                    <a:pt x="802767" y="153797"/>
                  </a:cubicBezTo>
                  <a:lnTo>
                    <a:pt x="796417" y="153797"/>
                  </a:lnTo>
                  <a:lnTo>
                    <a:pt x="802767" y="153797"/>
                  </a:lnTo>
                  <a:lnTo>
                    <a:pt x="802767" y="648970"/>
                  </a:lnTo>
                  <a:lnTo>
                    <a:pt x="796417" y="648970"/>
                  </a:lnTo>
                  <a:lnTo>
                    <a:pt x="802767" y="648970"/>
                  </a:lnTo>
                  <a:cubicBezTo>
                    <a:pt x="802767" y="733933"/>
                    <a:pt x="733933" y="802767"/>
                    <a:pt x="648970" y="802767"/>
                  </a:cubicBezTo>
                  <a:lnTo>
                    <a:pt x="648970" y="796417"/>
                  </a:lnTo>
                  <a:lnTo>
                    <a:pt x="648970" y="802767"/>
                  </a:lnTo>
                  <a:lnTo>
                    <a:pt x="153797" y="802767"/>
                  </a:lnTo>
                  <a:lnTo>
                    <a:pt x="153797" y="796417"/>
                  </a:lnTo>
                  <a:lnTo>
                    <a:pt x="153797" y="802767"/>
                  </a:lnTo>
                  <a:cubicBezTo>
                    <a:pt x="68834" y="802894"/>
                    <a:pt x="0" y="733933"/>
                    <a:pt x="0" y="648970"/>
                  </a:cubicBezTo>
                  <a:lnTo>
                    <a:pt x="0" y="153797"/>
                  </a:lnTo>
                  <a:lnTo>
                    <a:pt x="6350" y="153797"/>
                  </a:lnTo>
                  <a:lnTo>
                    <a:pt x="0" y="153797"/>
                  </a:lnTo>
                  <a:moveTo>
                    <a:pt x="12700" y="153797"/>
                  </a:moveTo>
                  <a:lnTo>
                    <a:pt x="12700" y="648970"/>
                  </a:lnTo>
                  <a:lnTo>
                    <a:pt x="6350" y="648970"/>
                  </a:lnTo>
                  <a:lnTo>
                    <a:pt x="12700" y="648970"/>
                  </a:lnTo>
                  <a:cubicBezTo>
                    <a:pt x="12700" y="726948"/>
                    <a:pt x="75946" y="790067"/>
                    <a:pt x="153797" y="790067"/>
                  </a:cubicBezTo>
                  <a:lnTo>
                    <a:pt x="648970" y="790067"/>
                  </a:lnTo>
                  <a:cubicBezTo>
                    <a:pt x="726948" y="790067"/>
                    <a:pt x="790067" y="726821"/>
                    <a:pt x="790067" y="648970"/>
                  </a:cubicBezTo>
                  <a:lnTo>
                    <a:pt x="790067" y="153797"/>
                  </a:lnTo>
                  <a:cubicBezTo>
                    <a:pt x="790194" y="75946"/>
                    <a:pt x="726948" y="12700"/>
                    <a:pt x="648970" y="12700"/>
                  </a:cubicBezTo>
                  <a:lnTo>
                    <a:pt x="153797" y="12700"/>
                  </a:lnTo>
                  <a:lnTo>
                    <a:pt x="153797" y="6350"/>
                  </a:lnTo>
                  <a:lnTo>
                    <a:pt x="153797" y="12700"/>
                  </a:lnTo>
                  <a:cubicBezTo>
                    <a:pt x="75946" y="12700"/>
                    <a:pt x="12700" y="75946"/>
                    <a:pt x="12700" y="15379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112919" y="2411463"/>
            <a:ext cx="123676" cy="30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3524" y="2191048"/>
            <a:ext cx="2926854" cy="38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Elección del Lenguaje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23524" y="2648099"/>
            <a:ext cx="7742635" cy="92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Seleccionar un lenguaje de programación como Python, C++, Java, etc.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442572" y="4681686"/>
            <a:ext cx="921841" cy="28575"/>
            <a:chOff x="0" y="0"/>
            <a:chExt cx="1229122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29106" cy="38100"/>
            </a:xfrm>
            <a:custGeom>
              <a:avLst/>
              <a:gdLst/>
              <a:ahLst/>
              <a:cxnLst/>
              <a:rect r="r" b="b" t="t" l="l"/>
              <a:pathLst>
                <a:path h="38100" w="122910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056" y="0"/>
                  </a:lnTo>
                  <a:cubicBezTo>
                    <a:pt x="1220597" y="0"/>
                    <a:pt x="1229106" y="8509"/>
                    <a:pt x="1229106" y="19050"/>
                  </a:cubicBezTo>
                  <a:cubicBezTo>
                    <a:pt x="1229106" y="29591"/>
                    <a:pt x="1220597" y="38100"/>
                    <a:pt x="121005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873752" y="4394895"/>
            <a:ext cx="602159" cy="602159"/>
            <a:chOff x="0" y="0"/>
            <a:chExt cx="802878" cy="8028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90067" cy="790194"/>
            </a:xfrm>
            <a:custGeom>
              <a:avLst/>
              <a:gdLst/>
              <a:ahLst/>
              <a:cxnLst/>
              <a:rect r="r" b="b" t="t" l="l"/>
              <a:pathLst>
                <a:path h="790194" w="790067">
                  <a:moveTo>
                    <a:pt x="0" y="147447"/>
                  </a:moveTo>
                  <a:cubicBezTo>
                    <a:pt x="0" y="66040"/>
                    <a:pt x="66040" y="0"/>
                    <a:pt x="147447" y="0"/>
                  </a:cubicBezTo>
                  <a:lnTo>
                    <a:pt x="642620" y="0"/>
                  </a:lnTo>
                  <a:cubicBezTo>
                    <a:pt x="724027" y="0"/>
                    <a:pt x="790067" y="66040"/>
                    <a:pt x="790067" y="147447"/>
                  </a:cubicBezTo>
                  <a:lnTo>
                    <a:pt x="790067" y="642620"/>
                  </a:lnTo>
                  <a:cubicBezTo>
                    <a:pt x="790067" y="724027"/>
                    <a:pt x="724027" y="790067"/>
                    <a:pt x="642620" y="790067"/>
                  </a:cubicBezTo>
                  <a:lnTo>
                    <a:pt x="147447" y="790067"/>
                  </a:lnTo>
                  <a:cubicBezTo>
                    <a:pt x="66040" y="790194"/>
                    <a:pt x="0" y="724154"/>
                    <a:pt x="0" y="642620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02767" cy="802894"/>
            </a:xfrm>
            <a:custGeom>
              <a:avLst/>
              <a:gdLst/>
              <a:ahLst/>
              <a:cxnLst/>
              <a:rect r="r" b="b" t="t" l="l"/>
              <a:pathLst>
                <a:path h="802894" w="802767">
                  <a:moveTo>
                    <a:pt x="0" y="153797"/>
                  </a:moveTo>
                  <a:cubicBezTo>
                    <a:pt x="0" y="68834"/>
                    <a:pt x="68834" y="0"/>
                    <a:pt x="153797" y="0"/>
                  </a:cubicBezTo>
                  <a:lnTo>
                    <a:pt x="648970" y="0"/>
                  </a:lnTo>
                  <a:lnTo>
                    <a:pt x="648970" y="6350"/>
                  </a:lnTo>
                  <a:lnTo>
                    <a:pt x="648970" y="0"/>
                  </a:lnTo>
                  <a:cubicBezTo>
                    <a:pt x="733933" y="0"/>
                    <a:pt x="802767" y="68834"/>
                    <a:pt x="802767" y="153797"/>
                  </a:cubicBezTo>
                  <a:lnTo>
                    <a:pt x="796417" y="153797"/>
                  </a:lnTo>
                  <a:lnTo>
                    <a:pt x="802767" y="153797"/>
                  </a:lnTo>
                  <a:lnTo>
                    <a:pt x="802767" y="648970"/>
                  </a:lnTo>
                  <a:lnTo>
                    <a:pt x="796417" y="648970"/>
                  </a:lnTo>
                  <a:lnTo>
                    <a:pt x="802767" y="648970"/>
                  </a:lnTo>
                  <a:cubicBezTo>
                    <a:pt x="802767" y="733933"/>
                    <a:pt x="733933" y="802767"/>
                    <a:pt x="648970" y="802767"/>
                  </a:cubicBezTo>
                  <a:lnTo>
                    <a:pt x="648970" y="796417"/>
                  </a:lnTo>
                  <a:lnTo>
                    <a:pt x="648970" y="802767"/>
                  </a:lnTo>
                  <a:lnTo>
                    <a:pt x="153797" y="802767"/>
                  </a:lnTo>
                  <a:lnTo>
                    <a:pt x="153797" y="796417"/>
                  </a:lnTo>
                  <a:lnTo>
                    <a:pt x="153797" y="802767"/>
                  </a:lnTo>
                  <a:cubicBezTo>
                    <a:pt x="68834" y="802894"/>
                    <a:pt x="0" y="733933"/>
                    <a:pt x="0" y="648970"/>
                  </a:cubicBezTo>
                  <a:lnTo>
                    <a:pt x="0" y="153797"/>
                  </a:lnTo>
                  <a:lnTo>
                    <a:pt x="6350" y="153797"/>
                  </a:lnTo>
                  <a:lnTo>
                    <a:pt x="0" y="153797"/>
                  </a:lnTo>
                  <a:moveTo>
                    <a:pt x="12700" y="153797"/>
                  </a:moveTo>
                  <a:lnTo>
                    <a:pt x="12700" y="648970"/>
                  </a:lnTo>
                  <a:lnTo>
                    <a:pt x="6350" y="648970"/>
                  </a:lnTo>
                  <a:lnTo>
                    <a:pt x="12700" y="648970"/>
                  </a:lnTo>
                  <a:cubicBezTo>
                    <a:pt x="12700" y="726948"/>
                    <a:pt x="75946" y="790067"/>
                    <a:pt x="153797" y="790067"/>
                  </a:cubicBezTo>
                  <a:lnTo>
                    <a:pt x="648970" y="790067"/>
                  </a:lnTo>
                  <a:cubicBezTo>
                    <a:pt x="726948" y="790067"/>
                    <a:pt x="790067" y="726821"/>
                    <a:pt x="790067" y="648970"/>
                  </a:cubicBezTo>
                  <a:lnTo>
                    <a:pt x="790067" y="153797"/>
                  </a:lnTo>
                  <a:cubicBezTo>
                    <a:pt x="790194" y="75946"/>
                    <a:pt x="726948" y="12700"/>
                    <a:pt x="648970" y="12700"/>
                  </a:cubicBezTo>
                  <a:lnTo>
                    <a:pt x="153797" y="12700"/>
                  </a:lnTo>
                  <a:lnTo>
                    <a:pt x="153797" y="6350"/>
                  </a:lnTo>
                  <a:lnTo>
                    <a:pt x="153797" y="12700"/>
                  </a:lnTo>
                  <a:cubicBezTo>
                    <a:pt x="75946" y="12700"/>
                    <a:pt x="12700" y="75946"/>
                    <a:pt x="12700" y="15379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079284" y="4567981"/>
            <a:ext cx="191095" cy="30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23524" y="4347568"/>
            <a:ext cx="2926854" cy="38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Implementación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23524" y="4804619"/>
            <a:ext cx="7742635" cy="5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Traducir el algoritmo a código en el lenguaje elegido.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442572" y="6416725"/>
            <a:ext cx="921841" cy="28575"/>
            <a:chOff x="0" y="0"/>
            <a:chExt cx="1229122" cy="38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29106" cy="38100"/>
            </a:xfrm>
            <a:custGeom>
              <a:avLst/>
              <a:gdLst/>
              <a:ahLst/>
              <a:cxnLst/>
              <a:rect r="r" b="b" t="t" l="l"/>
              <a:pathLst>
                <a:path h="38100" w="122910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056" y="0"/>
                  </a:lnTo>
                  <a:cubicBezTo>
                    <a:pt x="1220597" y="0"/>
                    <a:pt x="1229106" y="8509"/>
                    <a:pt x="1229106" y="19050"/>
                  </a:cubicBezTo>
                  <a:cubicBezTo>
                    <a:pt x="1229106" y="29591"/>
                    <a:pt x="1220597" y="38100"/>
                    <a:pt x="121005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873752" y="6129932"/>
            <a:ext cx="602159" cy="602159"/>
            <a:chOff x="0" y="0"/>
            <a:chExt cx="802878" cy="80287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790067" cy="790194"/>
            </a:xfrm>
            <a:custGeom>
              <a:avLst/>
              <a:gdLst/>
              <a:ahLst/>
              <a:cxnLst/>
              <a:rect r="r" b="b" t="t" l="l"/>
              <a:pathLst>
                <a:path h="790194" w="790067">
                  <a:moveTo>
                    <a:pt x="0" y="147447"/>
                  </a:moveTo>
                  <a:cubicBezTo>
                    <a:pt x="0" y="66040"/>
                    <a:pt x="66040" y="0"/>
                    <a:pt x="147447" y="0"/>
                  </a:cubicBezTo>
                  <a:lnTo>
                    <a:pt x="642620" y="0"/>
                  </a:lnTo>
                  <a:cubicBezTo>
                    <a:pt x="724027" y="0"/>
                    <a:pt x="790067" y="66040"/>
                    <a:pt x="790067" y="147447"/>
                  </a:cubicBezTo>
                  <a:lnTo>
                    <a:pt x="790067" y="642620"/>
                  </a:lnTo>
                  <a:cubicBezTo>
                    <a:pt x="790067" y="724027"/>
                    <a:pt x="724027" y="790067"/>
                    <a:pt x="642620" y="790067"/>
                  </a:cubicBezTo>
                  <a:lnTo>
                    <a:pt x="147447" y="790067"/>
                  </a:lnTo>
                  <a:cubicBezTo>
                    <a:pt x="66040" y="790194"/>
                    <a:pt x="0" y="724154"/>
                    <a:pt x="0" y="642620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02767" cy="802894"/>
            </a:xfrm>
            <a:custGeom>
              <a:avLst/>
              <a:gdLst/>
              <a:ahLst/>
              <a:cxnLst/>
              <a:rect r="r" b="b" t="t" l="l"/>
              <a:pathLst>
                <a:path h="802894" w="802767">
                  <a:moveTo>
                    <a:pt x="0" y="153797"/>
                  </a:moveTo>
                  <a:cubicBezTo>
                    <a:pt x="0" y="68834"/>
                    <a:pt x="68834" y="0"/>
                    <a:pt x="153797" y="0"/>
                  </a:cubicBezTo>
                  <a:lnTo>
                    <a:pt x="648970" y="0"/>
                  </a:lnTo>
                  <a:lnTo>
                    <a:pt x="648970" y="6350"/>
                  </a:lnTo>
                  <a:lnTo>
                    <a:pt x="648970" y="0"/>
                  </a:lnTo>
                  <a:cubicBezTo>
                    <a:pt x="733933" y="0"/>
                    <a:pt x="802767" y="68834"/>
                    <a:pt x="802767" y="153797"/>
                  </a:cubicBezTo>
                  <a:lnTo>
                    <a:pt x="796417" y="153797"/>
                  </a:lnTo>
                  <a:lnTo>
                    <a:pt x="802767" y="153797"/>
                  </a:lnTo>
                  <a:lnTo>
                    <a:pt x="802767" y="648970"/>
                  </a:lnTo>
                  <a:lnTo>
                    <a:pt x="796417" y="648970"/>
                  </a:lnTo>
                  <a:lnTo>
                    <a:pt x="802767" y="648970"/>
                  </a:lnTo>
                  <a:cubicBezTo>
                    <a:pt x="802767" y="733933"/>
                    <a:pt x="733933" y="802767"/>
                    <a:pt x="648970" y="802767"/>
                  </a:cubicBezTo>
                  <a:lnTo>
                    <a:pt x="648970" y="796417"/>
                  </a:lnTo>
                  <a:lnTo>
                    <a:pt x="648970" y="802767"/>
                  </a:lnTo>
                  <a:lnTo>
                    <a:pt x="153797" y="802767"/>
                  </a:lnTo>
                  <a:lnTo>
                    <a:pt x="153797" y="796417"/>
                  </a:lnTo>
                  <a:lnTo>
                    <a:pt x="153797" y="802767"/>
                  </a:lnTo>
                  <a:cubicBezTo>
                    <a:pt x="68834" y="802894"/>
                    <a:pt x="0" y="733933"/>
                    <a:pt x="0" y="648970"/>
                  </a:cubicBezTo>
                  <a:lnTo>
                    <a:pt x="0" y="153797"/>
                  </a:lnTo>
                  <a:lnTo>
                    <a:pt x="6350" y="153797"/>
                  </a:lnTo>
                  <a:lnTo>
                    <a:pt x="0" y="153797"/>
                  </a:lnTo>
                  <a:moveTo>
                    <a:pt x="12700" y="153797"/>
                  </a:moveTo>
                  <a:lnTo>
                    <a:pt x="12700" y="648970"/>
                  </a:lnTo>
                  <a:lnTo>
                    <a:pt x="6350" y="648970"/>
                  </a:lnTo>
                  <a:lnTo>
                    <a:pt x="12700" y="648970"/>
                  </a:lnTo>
                  <a:cubicBezTo>
                    <a:pt x="12700" y="726948"/>
                    <a:pt x="75946" y="790067"/>
                    <a:pt x="153797" y="790067"/>
                  </a:cubicBezTo>
                  <a:lnTo>
                    <a:pt x="648970" y="790067"/>
                  </a:lnTo>
                  <a:cubicBezTo>
                    <a:pt x="726948" y="790067"/>
                    <a:pt x="790067" y="726821"/>
                    <a:pt x="790067" y="648970"/>
                  </a:cubicBezTo>
                  <a:lnTo>
                    <a:pt x="790067" y="153797"/>
                  </a:lnTo>
                  <a:cubicBezTo>
                    <a:pt x="790194" y="75946"/>
                    <a:pt x="726948" y="12700"/>
                    <a:pt x="648970" y="12700"/>
                  </a:cubicBezTo>
                  <a:lnTo>
                    <a:pt x="153797" y="12700"/>
                  </a:lnTo>
                  <a:lnTo>
                    <a:pt x="153797" y="6350"/>
                  </a:lnTo>
                  <a:lnTo>
                    <a:pt x="153797" y="12700"/>
                  </a:lnTo>
                  <a:cubicBezTo>
                    <a:pt x="75946" y="12700"/>
                    <a:pt x="12700" y="75946"/>
                    <a:pt x="12700" y="15379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8082706" y="6303020"/>
            <a:ext cx="184100" cy="30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23524" y="6082605"/>
            <a:ext cx="2926854" cy="38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Experimentación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23524" y="6539656"/>
            <a:ext cx="7742635" cy="50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Ejecutar el algoritmo con diferentes tamaños de entrada.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8442572" y="8151762"/>
            <a:ext cx="921841" cy="28575"/>
            <a:chOff x="0" y="0"/>
            <a:chExt cx="1229122" cy="381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29106" cy="38100"/>
            </a:xfrm>
            <a:custGeom>
              <a:avLst/>
              <a:gdLst/>
              <a:ahLst/>
              <a:cxnLst/>
              <a:rect r="r" b="b" t="t" l="l"/>
              <a:pathLst>
                <a:path h="38100" w="1229106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0056" y="0"/>
                  </a:lnTo>
                  <a:cubicBezTo>
                    <a:pt x="1220597" y="0"/>
                    <a:pt x="1229106" y="8509"/>
                    <a:pt x="1229106" y="19050"/>
                  </a:cubicBezTo>
                  <a:cubicBezTo>
                    <a:pt x="1229106" y="29591"/>
                    <a:pt x="1220597" y="38100"/>
                    <a:pt x="121005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873752" y="7864971"/>
            <a:ext cx="602159" cy="602159"/>
            <a:chOff x="0" y="0"/>
            <a:chExt cx="802878" cy="80287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790067" cy="790194"/>
            </a:xfrm>
            <a:custGeom>
              <a:avLst/>
              <a:gdLst/>
              <a:ahLst/>
              <a:cxnLst/>
              <a:rect r="r" b="b" t="t" l="l"/>
              <a:pathLst>
                <a:path h="790194" w="790067">
                  <a:moveTo>
                    <a:pt x="0" y="147447"/>
                  </a:moveTo>
                  <a:cubicBezTo>
                    <a:pt x="0" y="66040"/>
                    <a:pt x="66040" y="0"/>
                    <a:pt x="147447" y="0"/>
                  </a:cubicBezTo>
                  <a:lnTo>
                    <a:pt x="642620" y="0"/>
                  </a:lnTo>
                  <a:cubicBezTo>
                    <a:pt x="724027" y="0"/>
                    <a:pt x="790067" y="66040"/>
                    <a:pt x="790067" y="147447"/>
                  </a:cubicBezTo>
                  <a:lnTo>
                    <a:pt x="790067" y="642620"/>
                  </a:lnTo>
                  <a:cubicBezTo>
                    <a:pt x="790067" y="724027"/>
                    <a:pt x="724027" y="790067"/>
                    <a:pt x="642620" y="790067"/>
                  </a:cubicBezTo>
                  <a:lnTo>
                    <a:pt x="147447" y="790067"/>
                  </a:lnTo>
                  <a:cubicBezTo>
                    <a:pt x="66040" y="790194"/>
                    <a:pt x="0" y="724154"/>
                    <a:pt x="0" y="642620"/>
                  </a:cubicBezTo>
                  <a:close/>
                </a:path>
              </a:pathLst>
            </a:custGeom>
            <a:solidFill>
              <a:srgbClr val="790709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02767" cy="802894"/>
            </a:xfrm>
            <a:custGeom>
              <a:avLst/>
              <a:gdLst/>
              <a:ahLst/>
              <a:cxnLst/>
              <a:rect r="r" b="b" t="t" l="l"/>
              <a:pathLst>
                <a:path h="802894" w="802767">
                  <a:moveTo>
                    <a:pt x="0" y="153797"/>
                  </a:moveTo>
                  <a:cubicBezTo>
                    <a:pt x="0" y="68834"/>
                    <a:pt x="68834" y="0"/>
                    <a:pt x="153797" y="0"/>
                  </a:cubicBezTo>
                  <a:lnTo>
                    <a:pt x="648970" y="0"/>
                  </a:lnTo>
                  <a:lnTo>
                    <a:pt x="648970" y="6350"/>
                  </a:lnTo>
                  <a:lnTo>
                    <a:pt x="648970" y="0"/>
                  </a:lnTo>
                  <a:cubicBezTo>
                    <a:pt x="733933" y="0"/>
                    <a:pt x="802767" y="68834"/>
                    <a:pt x="802767" y="153797"/>
                  </a:cubicBezTo>
                  <a:lnTo>
                    <a:pt x="796417" y="153797"/>
                  </a:lnTo>
                  <a:lnTo>
                    <a:pt x="802767" y="153797"/>
                  </a:lnTo>
                  <a:lnTo>
                    <a:pt x="802767" y="648970"/>
                  </a:lnTo>
                  <a:lnTo>
                    <a:pt x="796417" y="648970"/>
                  </a:lnTo>
                  <a:lnTo>
                    <a:pt x="802767" y="648970"/>
                  </a:lnTo>
                  <a:cubicBezTo>
                    <a:pt x="802767" y="733933"/>
                    <a:pt x="733933" y="802767"/>
                    <a:pt x="648970" y="802767"/>
                  </a:cubicBezTo>
                  <a:lnTo>
                    <a:pt x="648970" y="796417"/>
                  </a:lnTo>
                  <a:lnTo>
                    <a:pt x="648970" y="802767"/>
                  </a:lnTo>
                  <a:lnTo>
                    <a:pt x="153797" y="802767"/>
                  </a:lnTo>
                  <a:lnTo>
                    <a:pt x="153797" y="796417"/>
                  </a:lnTo>
                  <a:lnTo>
                    <a:pt x="153797" y="802767"/>
                  </a:lnTo>
                  <a:cubicBezTo>
                    <a:pt x="68834" y="802894"/>
                    <a:pt x="0" y="733933"/>
                    <a:pt x="0" y="648970"/>
                  </a:cubicBezTo>
                  <a:lnTo>
                    <a:pt x="0" y="153797"/>
                  </a:lnTo>
                  <a:lnTo>
                    <a:pt x="6350" y="153797"/>
                  </a:lnTo>
                  <a:lnTo>
                    <a:pt x="0" y="153797"/>
                  </a:lnTo>
                  <a:moveTo>
                    <a:pt x="12700" y="153797"/>
                  </a:moveTo>
                  <a:lnTo>
                    <a:pt x="12700" y="648970"/>
                  </a:lnTo>
                  <a:lnTo>
                    <a:pt x="6350" y="648970"/>
                  </a:lnTo>
                  <a:lnTo>
                    <a:pt x="12700" y="648970"/>
                  </a:lnTo>
                  <a:cubicBezTo>
                    <a:pt x="12700" y="726948"/>
                    <a:pt x="75946" y="790067"/>
                    <a:pt x="153797" y="790067"/>
                  </a:cubicBezTo>
                  <a:lnTo>
                    <a:pt x="648970" y="790067"/>
                  </a:lnTo>
                  <a:cubicBezTo>
                    <a:pt x="726948" y="790067"/>
                    <a:pt x="790067" y="726821"/>
                    <a:pt x="790067" y="648970"/>
                  </a:cubicBezTo>
                  <a:lnTo>
                    <a:pt x="790067" y="153797"/>
                  </a:lnTo>
                  <a:cubicBezTo>
                    <a:pt x="790194" y="75946"/>
                    <a:pt x="726948" y="12700"/>
                    <a:pt x="648970" y="12700"/>
                  </a:cubicBezTo>
                  <a:lnTo>
                    <a:pt x="153797" y="12700"/>
                  </a:lnTo>
                  <a:lnTo>
                    <a:pt x="153797" y="6350"/>
                  </a:lnTo>
                  <a:lnTo>
                    <a:pt x="153797" y="12700"/>
                  </a:lnTo>
                  <a:cubicBezTo>
                    <a:pt x="75946" y="12700"/>
                    <a:pt x="12700" y="75946"/>
                    <a:pt x="12700" y="153797"/>
                  </a:cubicBezTo>
                  <a:close/>
                </a:path>
              </a:pathLst>
            </a:custGeom>
            <a:solidFill>
              <a:srgbClr val="922022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8074670" y="8038059"/>
            <a:ext cx="200174" cy="30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23524" y="7817644"/>
            <a:ext cx="2926854" cy="38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Análisis de Resultados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23524" y="8274695"/>
            <a:ext cx="7742635" cy="92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Medir el tiempo de ejecución, el consumo de memoria y otros indicadores.</a:t>
            </a:r>
          </a:p>
        </p:txBody>
      </p:sp>
      <p:sp>
        <p:nvSpPr>
          <p:cNvPr name="Freeform 42" id="42" descr="Universidad Americana (UAM) - LogosNicas.com"/>
          <p:cNvSpPr/>
          <p:nvPr/>
        </p:nvSpPr>
        <p:spPr>
          <a:xfrm flipH="false" flipV="false" rot="0">
            <a:off x="15991512" y="9478977"/>
            <a:ext cx="2296486" cy="808023"/>
          </a:xfrm>
          <a:custGeom>
            <a:avLst/>
            <a:gdLst/>
            <a:ahLst/>
            <a:cxnLst/>
            <a:rect r="r" b="b" t="t" l="l"/>
            <a:pathLst>
              <a:path h="808023" w="2296486">
                <a:moveTo>
                  <a:pt x="0" y="0"/>
                </a:moveTo>
                <a:lnTo>
                  <a:pt x="2296487" y="0"/>
                </a:lnTo>
                <a:lnTo>
                  <a:pt x="2296487" y="808023"/>
                </a:lnTo>
                <a:lnTo>
                  <a:pt x="0" y="808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03860"/>
          </a:xfrm>
          <a:custGeom>
            <a:avLst/>
            <a:gdLst/>
            <a:ahLst/>
            <a:cxnLst/>
            <a:rect r="r" b="b" t="t" l="l"/>
            <a:pathLst>
              <a:path h="3503860" w="18288000">
                <a:moveTo>
                  <a:pt x="0" y="0"/>
                </a:moveTo>
                <a:lnTo>
                  <a:pt x="18288000" y="0"/>
                </a:lnTo>
                <a:lnTo>
                  <a:pt x="18288000" y="3503860"/>
                </a:lnTo>
                <a:lnTo>
                  <a:pt x="0" y="3503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" r="0" b="-1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1695" y="4238327"/>
            <a:ext cx="9493151" cy="81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Comparación con Otros Algoritmos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46932" y="5470772"/>
            <a:ext cx="14994136" cy="4048422"/>
            <a:chOff x="0" y="0"/>
            <a:chExt cx="19992182" cy="53978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92214" cy="5397881"/>
            </a:xfrm>
            <a:custGeom>
              <a:avLst/>
              <a:gdLst/>
              <a:ahLst/>
              <a:cxnLst/>
              <a:rect r="r" b="b" t="t" l="l"/>
              <a:pathLst>
                <a:path h="5397881" w="19992214">
                  <a:moveTo>
                    <a:pt x="0" y="163322"/>
                  </a:moveTo>
                  <a:cubicBezTo>
                    <a:pt x="0" y="73152"/>
                    <a:pt x="73279" y="0"/>
                    <a:pt x="163576" y="0"/>
                  </a:cubicBezTo>
                  <a:lnTo>
                    <a:pt x="19828638" y="0"/>
                  </a:lnTo>
                  <a:lnTo>
                    <a:pt x="19828638" y="6350"/>
                  </a:lnTo>
                  <a:lnTo>
                    <a:pt x="19828638" y="0"/>
                  </a:lnTo>
                  <a:cubicBezTo>
                    <a:pt x="19918935" y="0"/>
                    <a:pt x="19992214" y="73152"/>
                    <a:pt x="19992214" y="163322"/>
                  </a:cubicBezTo>
                  <a:lnTo>
                    <a:pt x="19985864" y="163322"/>
                  </a:lnTo>
                  <a:lnTo>
                    <a:pt x="19992214" y="163322"/>
                  </a:lnTo>
                  <a:lnTo>
                    <a:pt x="19992214" y="5234559"/>
                  </a:lnTo>
                  <a:lnTo>
                    <a:pt x="19985864" y="5234559"/>
                  </a:lnTo>
                  <a:lnTo>
                    <a:pt x="19992214" y="5234559"/>
                  </a:lnTo>
                  <a:cubicBezTo>
                    <a:pt x="19992214" y="5324729"/>
                    <a:pt x="19918935" y="5397881"/>
                    <a:pt x="19828638" y="5397881"/>
                  </a:cubicBezTo>
                  <a:lnTo>
                    <a:pt x="19828638" y="5391531"/>
                  </a:lnTo>
                  <a:lnTo>
                    <a:pt x="19828638" y="5397881"/>
                  </a:lnTo>
                  <a:lnTo>
                    <a:pt x="163576" y="5397881"/>
                  </a:lnTo>
                  <a:lnTo>
                    <a:pt x="163576" y="5391531"/>
                  </a:lnTo>
                  <a:lnTo>
                    <a:pt x="163576" y="5397881"/>
                  </a:lnTo>
                  <a:cubicBezTo>
                    <a:pt x="73279" y="5397881"/>
                    <a:pt x="0" y="5324729"/>
                    <a:pt x="0" y="5234559"/>
                  </a:cubicBezTo>
                  <a:lnTo>
                    <a:pt x="0" y="163322"/>
                  </a:lnTo>
                  <a:lnTo>
                    <a:pt x="6350" y="163322"/>
                  </a:lnTo>
                  <a:lnTo>
                    <a:pt x="0" y="163322"/>
                  </a:lnTo>
                  <a:moveTo>
                    <a:pt x="12700" y="163322"/>
                  </a:moveTo>
                  <a:lnTo>
                    <a:pt x="12700" y="5234559"/>
                  </a:lnTo>
                  <a:lnTo>
                    <a:pt x="6350" y="5234559"/>
                  </a:lnTo>
                  <a:lnTo>
                    <a:pt x="12700" y="5234559"/>
                  </a:lnTo>
                  <a:cubicBezTo>
                    <a:pt x="12700" y="5317744"/>
                    <a:pt x="80264" y="5385181"/>
                    <a:pt x="163576" y="5385181"/>
                  </a:cubicBezTo>
                  <a:lnTo>
                    <a:pt x="19828638" y="5385181"/>
                  </a:lnTo>
                  <a:cubicBezTo>
                    <a:pt x="19911950" y="5385181"/>
                    <a:pt x="19979514" y="5317744"/>
                    <a:pt x="19979514" y="5234559"/>
                  </a:cubicBezTo>
                  <a:lnTo>
                    <a:pt x="19979514" y="163322"/>
                  </a:lnTo>
                  <a:cubicBezTo>
                    <a:pt x="19979514" y="80137"/>
                    <a:pt x="19911950" y="12700"/>
                    <a:pt x="19828638" y="12700"/>
                  </a:cubicBezTo>
                  <a:lnTo>
                    <a:pt x="163576" y="12700"/>
                  </a:lnTo>
                  <a:lnTo>
                    <a:pt x="163576" y="6350"/>
                  </a:lnTo>
                  <a:lnTo>
                    <a:pt x="163576" y="12700"/>
                  </a:lnTo>
                  <a:cubicBezTo>
                    <a:pt x="80264" y="12700"/>
                    <a:pt x="12700" y="80137"/>
                    <a:pt x="12700" y="163322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61220" y="5485060"/>
            <a:ext cx="14965561" cy="803970"/>
            <a:chOff x="0" y="0"/>
            <a:chExt cx="19954082" cy="10719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954112" cy="1072007"/>
            </a:xfrm>
            <a:custGeom>
              <a:avLst/>
              <a:gdLst/>
              <a:ahLst/>
              <a:cxnLst/>
              <a:rect r="r" b="b" t="t" l="l"/>
              <a:pathLst>
                <a:path h="1072007" w="19954112">
                  <a:moveTo>
                    <a:pt x="0" y="0"/>
                  </a:moveTo>
                  <a:lnTo>
                    <a:pt x="19954112" y="0"/>
                  </a:lnTo>
                  <a:lnTo>
                    <a:pt x="19954112" y="1072007"/>
                  </a:lnTo>
                  <a:lnTo>
                    <a:pt x="0" y="1072007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941462" y="5567511"/>
            <a:ext cx="6917531" cy="54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Algoritmo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9006" y="5567511"/>
            <a:ext cx="6917531" cy="54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Complejidad de Tiempo (Promedio)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61220" y="6289030"/>
            <a:ext cx="14965561" cy="803970"/>
            <a:chOff x="0" y="0"/>
            <a:chExt cx="19954082" cy="10719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54112" cy="1072007"/>
            </a:xfrm>
            <a:custGeom>
              <a:avLst/>
              <a:gdLst/>
              <a:ahLst/>
              <a:cxnLst/>
              <a:rect r="r" b="b" t="t" l="l"/>
              <a:pathLst>
                <a:path h="1072007" w="19954112">
                  <a:moveTo>
                    <a:pt x="0" y="0"/>
                  </a:moveTo>
                  <a:lnTo>
                    <a:pt x="19954112" y="0"/>
                  </a:lnTo>
                  <a:lnTo>
                    <a:pt x="19954112" y="1072007"/>
                  </a:lnTo>
                  <a:lnTo>
                    <a:pt x="0" y="1072007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941462" y="6371481"/>
            <a:ext cx="6917531" cy="54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Burbuja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29006" y="6371481"/>
            <a:ext cx="6917531" cy="54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O(n^2)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61220" y="7093000"/>
            <a:ext cx="14965561" cy="803970"/>
            <a:chOff x="0" y="0"/>
            <a:chExt cx="19954082" cy="10719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954112" cy="1072007"/>
            </a:xfrm>
            <a:custGeom>
              <a:avLst/>
              <a:gdLst/>
              <a:ahLst/>
              <a:cxnLst/>
              <a:rect r="r" b="b" t="t" l="l"/>
              <a:pathLst>
                <a:path h="1072007" w="19954112">
                  <a:moveTo>
                    <a:pt x="0" y="0"/>
                  </a:moveTo>
                  <a:lnTo>
                    <a:pt x="19954112" y="0"/>
                  </a:lnTo>
                  <a:lnTo>
                    <a:pt x="19954112" y="1072007"/>
                  </a:lnTo>
                  <a:lnTo>
                    <a:pt x="0" y="1072007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941462" y="7175450"/>
            <a:ext cx="6917531" cy="54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Inserción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29006" y="7175450"/>
            <a:ext cx="6917531" cy="54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O(n^2)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61220" y="7896969"/>
            <a:ext cx="14965561" cy="803970"/>
            <a:chOff x="0" y="0"/>
            <a:chExt cx="19954082" cy="10719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954112" cy="1072007"/>
            </a:xfrm>
            <a:custGeom>
              <a:avLst/>
              <a:gdLst/>
              <a:ahLst/>
              <a:cxnLst/>
              <a:rect r="r" b="b" t="t" l="l"/>
              <a:pathLst>
                <a:path h="1072007" w="19954112">
                  <a:moveTo>
                    <a:pt x="0" y="0"/>
                  </a:moveTo>
                  <a:lnTo>
                    <a:pt x="19954112" y="0"/>
                  </a:lnTo>
                  <a:lnTo>
                    <a:pt x="19954112" y="1072007"/>
                  </a:lnTo>
                  <a:lnTo>
                    <a:pt x="0" y="1072007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941462" y="7979420"/>
            <a:ext cx="6917531" cy="54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Quicksort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9006" y="7979420"/>
            <a:ext cx="6917531" cy="54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O(n log n)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61220" y="8700939"/>
            <a:ext cx="14965561" cy="803970"/>
            <a:chOff x="0" y="0"/>
            <a:chExt cx="19954082" cy="10719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954112" cy="1072007"/>
            </a:xfrm>
            <a:custGeom>
              <a:avLst/>
              <a:gdLst/>
              <a:ahLst/>
              <a:cxnLst/>
              <a:rect r="r" b="b" t="t" l="l"/>
              <a:pathLst>
                <a:path h="1072007" w="19954112">
                  <a:moveTo>
                    <a:pt x="0" y="0"/>
                  </a:moveTo>
                  <a:lnTo>
                    <a:pt x="19954112" y="0"/>
                  </a:lnTo>
                  <a:lnTo>
                    <a:pt x="19954112" y="1072007"/>
                  </a:lnTo>
                  <a:lnTo>
                    <a:pt x="0" y="1072007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941462" y="8783390"/>
            <a:ext cx="6917531" cy="54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Mergesort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29006" y="8783390"/>
            <a:ext cx="6917531" cy="54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O(n log n)</a:t>
            </a:r>
          </a:p>
        </p:txBody>
      </p:sp>
      <p:sp>
        <p:nvSpPr>
          <p:cNvPr name="Freeform 30" id="30" descr="Universidad Americana (UAM) - LogosNicas.com"/>
          <p:cNvSpPr/>
          <p:nvPr/>
        </p:nvSpPr>
        <p:spPr>
          <a:xfrm flipH="false" flipV="false" rot="0">
            <a:off x="15991512" y="9478977"/>
            <a:ext cx="2296486" cy="808023"/>
          </a:xfrm>
          <a:custGeom>
            <a:avLst/>
            <a:gdLst/>
            <a:ahLst/>
            <a:cxnLst/>
            <a:rect r="r" b="b" t="t" l="l"/>
            <a:pathLst>
              <a:path h="808023" w="2296486">
                <a:moveTo>
                  <a:pt x="0" y="0"/>
                </a:moveTo>
                <a:lnTo>
                  <a:pt x="2296487" y="0"/>
                </a:lnTo>
                <a:lnTo>
                  <a:pt x="2296487" y="808023"/>
                </a:lnTo>
                <a:lnTo>
                  <a:pt x="0" y="808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38046" y="1547961"/>
            <a:ext cx="9269909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Ventajas y Desventajas del Paradigma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938046" y="3763416"/>
            <a:ext cx="1543050" cy="2468761"/>
          </a:xfrm>
          <a:custGeom>
            <a:avLst/>
            <a:gdLst/>
            <a:ahLst/>
            <a:cxnLst/>
            <a:rect r="r" b="b" t="t" l="l"/>
            <a:pathLst>
              <a:path h="2468761" w="1543050">
                <a:moveTo>
                  <a:pt x="0" y="0"/>
                </a:moveTo>
                <a:lnTo>
                  <a:pt x="1543050" y="0"/>
                </a:lnTo>
                <a:lnTo>
                  <a:pt x="1543050" y="2468761"/>
                </a:lnTo>
                <a:lnTo>
                  <a:pt x="0" y="2468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" t="0" r="-3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43951" y="4052887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Ventajas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43951" y="4580930"/>
            <a:ext cx="7264004" cy="59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Eficiencia, recursividad, modularidad.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938046" y="6232177"/>
            <a:ext cx="1543050" cy="2468761"/>
          </a:xfrm>
          <a:custGeom>
            <a:avLst/>
            <a:gdLst/>
            <a:ahLst/>
            <a:cxnLst/>
            <a:rect r="r" b="b" t="t" l="l"/>
            <a:pathLst>
              <a:path h="2468761" w="1543050">
                <a:moveTo>
                  <a:pt x="0" y="0"/>
                </a:moveTo>
                <a:lnTo>
                  <a:pt x="1543050" y="0"/>
                </a:lnTo>
                <a:lnTo>
                  <a:pt x="1543050" y="2468762"/>
                </a:lnTo>
                <a:lnTo>
                  <a:pt x="0" y="2468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" t="0" r="-3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43951" y="6521649"/>
            <a:ext cx="3429000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rPr>
              <a:t>Desventajas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43951" y="7049691"/>
            <a:ext cx="7264004" cy="109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rPr>
              <a:t>Sobrecarga de recursividad, complejidad de la implementación, espacio auxiliar en algunos casos.</a:t>
            </a:r>
          </a:p>
        </p:txBody>
      </p:sp>
      <p:sp>
        <p:nvSpPr>
          <p:cNvPr name="Freeform 14" id="14" descr="Universidad Americana (UAM) - LogosNicas.com"/>
          <p:cNvSpPr/>
          <p:nvPr/>
        </p:nvSpPr>
        <p:spPr>
          <a:xfrm flipH="false" flipV="false" rot="0">
            <a:off x="15991512" y="9478977"/>
            <a:ext cx="2296486" cy="808023"/>
          </a:xfrm>
          <a:custGeom>
            <a:avLst/>
            <a:gdLst/>
            <a:ahLst/>
            <a:cxnLst/>
            <a:rect r="r" b="b" t="t" l="l"/>
            <a:pathLst>
              <a:path h="808023" w="2296486">
                <a:moveTo>
                  <a:pt x="0" y="0"/>
                </a:moveTo>
                <a:lnTo>
                  <a:pt x="2296487" y="0"/>
                </a:lnTo>
                <a:lnTo>
                  <a:pt x="2296487" y="808023"/>
                </a:lnTo>
                <a:lnTo>
                  <a:pt x="0" y="808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DAGTPDeXzb8</dc:identifier>
  <dcterms:modified xsi:type="dcterms:W3CDTF">2011-08-01T06:04:30Z</dcterms:modified>
  <cp:revision>1</cp:revision>
  <dc:title>Untitled-1.pptx</dc:title>
</cp:coreProperties>
</file>